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57" r:id="rId3"/>
    <p:sldId id="267" r:id="rId4"/>
    <p:sldId id="272" r:id="rId5"/>
    <p:sldId id="269" r:id="rId6"/>
    <p:sldId id="270" r:id="rId7"/>
    <p:sldId id="260" r:id="rId8"/>
    <p:sldId id="265" r:id="rId9"/>
    <p:sldId id="266" r:id="rId10"/>
    <p:sldId id="264" r:id="rId11"/>
  </p:sldIdLst>
  <p:sldSz cx="18288000" cy="10287000"/>
  <p:notesSz cx="18288000" cy="10287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5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C1035-084B-4DD0-9976-BA0B2520C379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D84777-E353-47ED-AE83-7FD595C9470E}">
      <dgm:prSet custT="1"/>
      <dgm:spPr/>
      <dgm:t>
        <a:bodyPr/>
        <a:lstStyle/>
        <a:p>
          <a:r>
            <a:rPr lang="ru-RU" sz="2800" b="1" dirty="0">
              <a:latin typeface="Manrope"/>
            </a:rPr>
            <a:t>Сбор данных</a:t>
          </a:r>
        </a:p>
        <a:p>
          <a:r>
            <a:rPr lang="ru-RU" sz="2800" dirty="0">
              <a:latin typeface="Manrope"/>
            </a:rPr>
            <a:t>Система постоянно получает информацию</a:t>
          </a:r>
          <a:endParaRPr lang="en-US" sz="2800" dirty="0">
            <a:latin typeface="Manrope"/>
          </a:endParaRPr>
        </a:p>
      </dgm:t>
    </dgm:pt>
    <dgm:pt modelId="{8991739E-9574-4036-8967-A42F21EC2BD6}" type="parTrans" cxnId="{8271701E-B76F-4BA5-B8F4-DA6D47BDB51A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800C1BA6-4ADF-40D1-A031-D447EA588214}" type="sibTrans" cxnId="{8271701E-B76F-4BA5-B8F4-DA6D47BDB51A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5BF43006-10A2-40FA-A4F6-D28FF5311D44}">
      <dgm:prSet custT="1"/>
      <dgm:spPr/>
      <dgm:t>
        <a:bodyPr/>
        <a:lstStyle/>
        <a:p>
          <a:r>
            <a:rPr lang="ru-RU" sz="2800" b="1" dirty="0">
              <a:latin typeface="Manrope"/>
            </a:rPr>
            <a:t>Анализ и расчет</a:t>
          </a:r>
        </a:p>
        <a:p>
          <a:r>
            <a:rPr lang="ru-RU" sz="2800" dirty="0">
              <a:latin typeface="Manrope"/>
            </a:rPr>
            <a:t>Модель машинного обучения обрабатывает данные</a:t>
          </a:r>
          <a:endParaRPr lang="en-US" sz="2800" dirty="0">
            <a:latin typeface="Manrope"/>
          </a:endParaRPr>
        </a:p>
      </dgm:t>
    </dgm:pt>
    <dgm:pt modelId="{7B39ABFF-6F31-4989-A771-C88FFDC2CF97}" type="parTrans" cxnId="{5926BBBE-F901-40B6-81B6-1DA247743A5D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2441133F-DD65-4305-BFB5-52B36A0C64ED}" type="sibTrans" cxnId="{5926BBBE-F901-40B6-81B6-1DA247743A5D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658C03E8-6474-4A5E-A6F6-7E858F099200}">
      <dgm:prSet custT="1"/>
      <dgm:spPr/>
      <dgm:t>
        <a:bodyPr/>
        <a:lstStyle/>
        <a:p>
          <a:r>
            <a:rPr lang="ru-RU" sz="2800" b="1" dirty="0">
              <a:latin typeface="Manrope"/>
            </a:rPr>
            <a:t>Генерация рекомендации</a:t>
          </a:r>
        </a:p>
        <a:p>
          <a:r>
            <a:rPr lang="ru-RU" sz="2800" dirty="0">
              <a:latin typeface="Manrope"/>
            </a:rPr>
            <a:t>Система предлагает водителю 1-3 варианта цен </a:t>
          </a:r>
          <a:endParaRPr lang="en-US" sz="2800" dirty="0">
            <a:latin typeface="Manrope"/>
          </a:endParaRPr>
        </a:p>
      </dgm:t>
    </dgm:pt>
    <dgm:pt modelId="{B3A3523F-718D-46AC-85EC-7B86E56CE523}" type="parTrans" cxnId="{3C76A805-DF81-427B-8414-F690DB199B95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5B9DFABA-5D97-417F-B38B-C92F29454992}" type="sibTrans" cxnId="{3C76A805-DF81-427B-8414-F690DB199B95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F979CACA-9C71-4C54-8E6A-26CBCB1C1D19}">
      <dgm:prSet custT="1"/>
      <dgm:spPr/>
      <dgm:t>
        <a:bodyPr/>
        <a:lstStyle/>
        <a:p>
          <a:r>
            <a:rPr lang="ru-RU" sz="2800" b="1" dirty="0">
              <a:latin typeface="Manrope"/>
            </a:rPr>
            <a:t>Интерфейс водителя</a:t>
          </a:r>
        </a:p>
        <a:p>
          <a:r>
            <a:rPr lang="ru-RU" sz="2800" dirty="0">
              <a:latin typeface="Manrope"/>
            </a:rPr>
            <a:t>Простой экран с кнопками и текущая рекомендованная цена</a:t>
          </a:r>
          <a:endParaRPr lang="en-US" sz="2800" dirty="0">
            <a:latin typeface="Manrope"/>
          </a:endParaRPr>
        </a:p>
      </dgm:t>
    </dgm:pt>
    <dgm:pt modelId="{69CC7CA4-2594-464F-8A2F-0C10883D5D4D}" type="parTrans" cxnId="{8385626E-4140-4CB9-B1C6-33186DEC4D22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9C6E7D67-55BC-43FB-B59D-88495AC7E83F}" type="sibTrans" cxnId="{8385626E-4140-4CB9-B1C6-33186DEC4D22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5A12C796-A52F-4126-965C-F31D1DF40FBD}">
      <dgm:prSet custT="1"/>
      <dgm:spPr/>
      <dgm:t>
        <a:bodyPr/>
        <a:lstStyle/>
        <a:p>
          <a:r>
            <a:rPr lang="ru-RU" sz="2800" b="1" dirty="0">
              <a:latin typeface="Manrope"/>
            </a:rPr>
            <a:t>Обучение системы</a:t>
          </a:r>
        </a:p>
        <a:p>
          <a:r>
            <a:rPr lang="ru-RU" sz="2800" dirty="0">
              <a:latin typeface="Manrope"/>
            </a:rPr>
            <a:t>Система</a:t>
          </a:r>
          <a:r>
            <a:rPr lang="ru-RU" sz="2800" b="1" dirty="0">
              <a:latin typeface="Manrope"/>
            </a:rPr>
            <a:t> </a:t>
          </a:r>
          <a:r>
            <a:rPr lang="ru-RU" sz="2800" dirty="0">
              <a:latin typeface="Manrope"/>
            </a:rPr>
            <a:t>обучается от полученных новых данных</a:t>
          </a:r>
          <a:endParaRPr lang="en-US" sz="2800" dirty="0">
            <a:latin typeface="Manrope"/>
          </a:endParaRPr>
        </a:p>
      </dgm:t>
    </dgm:pt>
    <dgm:pt modelId="{ED6EAEA0-87DA-4040-AA52-B2B193914889}" type="parTrans" cxnId="{31561DF0-FD06-40DA-BCB2-9AB94EAC2787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A1FEAD28-AD49-4D08-831B-4F72CEC7E595}" type="sibTrans" cxnId="{31561DF0-FD06-40DA-BCB2-9AB94EAC2787}">
      <dgm:prSet/>
      <dgm:spPr/>
      <dgm:t>
        <a:bodyPr/>
        <a:lstStyle/>
        <a:p>
          <a:endParaRPr lang="en-US" sz="2800">
            <a:latin typeface="Manrope"/>
          </a:endParaRPr>
        </a:p>
      </dgm:t>
    </dgm:pt>
    <dgm:pt modelId="{CC83700B-F4A5-492E-BE85-5012BE4F0A94}" type="pres">
      <dgm:prSet presAssocID="{166C1035-084B-4DD0-9976-BA0B2520C379}" presName="Name0" presStyleCnt="0">
        <dgm:presLayoutVars>
          <dgm:dir/>
          <dgm:resizeHandles val="exact"/>
        </dgm:presLayoutVars>
      </dgm:prSet>
      <dgm:spPr/>
    </dgm:pt>
    <dgm:pt modelId="{97B327BE-B566-4B2A-98EB-D500E8067569}" type="pres">
      <dgm:prSet presAssocID="{63D84777-E353-47ED-AE83-7FD595C9470E}" presName="node" presStyleLbl="node1" presStyleIdx="0" presStyleCnt="9">
        <dgm:presLayoutVars>
          <dgm:bulletEnabled val="1"/>
        </dgm:presLayoutVars>
      </dgm:prSet>
      <dgm:spPr/>
    </dgm:pt>
    <dgm:pt modelId="{D8A16F0E-5DF8-4B15-A2FE-4878CF114C28}" type="pres">
      <dgm:prSet presAssocID="{800C1BA6-4ADF-40D1-A031-D447EA588214}" presName="sibTransSpacerBeforeConnector" presStyleCnt="0"/>
      <dgm:spPr/>
    </dgm:pt>
    <dgm:pt modelId="{826A688F-C99D-4866-830A-C8E0319B2FE2}" type="pres">
      <dgm:prSet presAssocID="{800C1BA6-4ADF-40D1-A031-D447EA588214}" presName="sibTrans" presStyleLbl="node1" presStyleIdx="1" presStyleCnt="9"/>
      <dgm:spPr/>
    </dgm:pt>
    <dgm:pt modelId="{3F032983-7368-43DA-B1FA-7B5E6D87E0AA}" type="pres">
      <dgm:prSet presAssocID="{800C1BA6-4ADF-40D1-A031-D447EA588214}" presName="sibTransSpacerAfterConnector" presStyleCnt="0"/>
      <dgm:spPr/>
    </dgm:pt>
    <dgm:pt modelId="{2CBCAF09-D024-4FB2-B34A-75C3E820B8BC}" type="pres">
      <dgm:prSet presAssocID="{5BF43006-10A2-40FA-A4F6-D28FF5311D44}" presName="node" presStyleLbl="node1" presStyleIdx="2" presStyleCnt="9">
        <dgm:presLayoutVars>
          <dgm:bulletEnabled val="1"/>
        </dgm:presLayoutVars>
      </dgm:prSet>
      <dgm:spPr/>
    </dgm:pt>
    <dgm:pt modelId="{2B07275C-0E46-4F21-84FA-B68ACB3F3043}" type="pres">
      <dgm:prSet presAssocID="{2441133F-DD65-4305-BFB5-52B36A0C64ED}" presName="sibTransSpacerBeforeConnector" presStyleCnt="0"/>
      <dgm:spPr/>
    </dgm:pt>
    <dgm:pt modelId="{175172E5-A8E2-4C93-900C-71AD19AD2FE8}" type="pres">
      <dgm:prSet presAssocID="{2441133F-DD65-4305-BFB5-52B36A0C64ED}" presName="sibTrans" presStyleLbl="node1" presStyleIdx="3" presStyleCnt="9"/>
      <dgm:spPr/>
    </dgm:pt>
    <dgm:pt modelId="{8C099528-F71E-400A-A144-DD48B7B65CC7}" type="pres">
      <dgm:prSet presAssocID="{2441133F-DD65-4305-BFB5-52B36A0C64ED}" presName="sibTransSpacerAfterConnector" presStyleCnt="0"/>
      <dgm:spPr/>
    </dgm:pt>
    <dgm:pt modelId="{EF9804EB-4DF1-4F76-998B-CE07620F860F}" type="pres">
      <dgm:prSet presAssocID="{658C03E8-6474-4A5E-A6F6-7E858F099200}" presName="node" presStyleLbl="node1" presStyleIdx="4" presStyleCnt="9">
        <dgm:presLayoutVars>
          <dgm:bulletEnabled val="1"/>
        </dgm:presLayoutVars>
      </dgm:prSet>
      <dgm:spPr/>
    </dgm:pt>
    <dgm:pt modelId="{28C1C6BD-6CD5-485F-BAAF-F076DFD51A64}" type="pres">
      <dgm:prSet presAssocID="{5B9DFABA-5D97-417F-B38B-C92F29454992}" presName="sibTransSpacerBeforeConnector" presStyleCnt="0"/>
      <dgm:spPr/>
    </dgm:pt>
    <dgm:pt modelId="{C46659D6-0D88-4690-BB5F-71E4C5F232EB}" type="pres">
      <dgm:prSet presAssocID="{5B9DFABA-5D97-417F-B38B-C92F29454992}" presName="sibTrans" presStyleLbl="node1" presStyleIdx="5" presStyleCnt="9"/>
      <dgm:spPr/>
    </dgm:pt>
    <dgm:pt modelId="{5289DE1C-6C8D-4E6E-BF0D-9775A8F45227}" type="pres">
      <dgm:prSet presAssocID="{5B9DFABA-5D97-417F-B38B-C92F29454992}" presName="sibTransSpacerAfterConnector" presStyleCnt="0"/>
      <dgm:spPr/>
    </dgm:pt>
    <dgm:pt modelId="{7BB60B8C-F939-4B13-AE71-DFE6E7108C5A}" type="pres">
      <dgm:prSet presAssocID="{F979CACA-9C71-4C54-8E6A-26CBCB1C1D19}" presName="node" presStyleLbl="node1" presStyleIdx="6" presStyleCnt="9">
        <dgm:presLayoutVars>
          <dgm:bulletEnabled val="1"/>
        </dgm:presLayoutVars>
      </dgm:prSet>
      <dgm:spPr/>
    </dgm:pt>
    <dgm:pt modelId="{0E5DB8D6-5822-44CE-AF14-3DF34C9A25B5}" type="pres">
      <dgm:prSet presAssocID="{9C6E7D67-55BC-43FB-B59D-88495AC7E83F}" presName="sibTransSpacerBeforeConnector" presStyleCnt="0"/>
      <dgm:spPr/>
    </dgm:pt>
    <dgm:pt modelId="{4D71A7A4-A79A-4ADA-A5CD-275C958D10B0}" type="pres">
      <dgm:prSet presAssocID="{9C6E7D67-55BC-43FB-B59D-88495AC7E83F}" presName="sibTrans" presStyleLbl="node1" presStyleIdx="7" presStyleCnt="9"/>
      <dgm:spPr/>
    </dgm:pt>
    <dgm:pt modelId="{84B2FA08-E8A0-41FF-A887-800D766D0D02}" type="pres">
      <dgm:prSet presAssocID="{9C6E7D67-55BC-43FB-B59D-88495AC7E83F}" presName="sibTransSpacerAfterConnector" presStyleCnt="0"/>
      <dgm:spPr/>
    </dgm:pt>
    <dgm:pt modelId="{B52863C7-48D3-4DDA-AA31-ADC33B4D2AFC}" type="pres">
      <dgm:prSet presAssocID="{5A12C796-A52F-4126-965C-F31D1DF40FBD}" presName="node" presStyleLbl="node1" presStyleIdx="8" presStyleCnt="9">
        <dgm:presLayoutVars>
          <dgm:bulletEnabled val="1"/>
        </dgm:presLayoutVars>
      </dgm:prSet>
      <dgm:spPr/>
    </dgm:pt>
  </dgm:ptLst>
  <dgm:cxnLst>
    <dgm:cxn modelId="{B679D004-16D7-40B0-A167-AE501EFCEEBC}" type="presOf" srcId="{5B9DFABA-5D97-417F-B38B-C92F29454992}" destId="{C46659D6-0D88-4690-BB5F-71E4C5F232EB}" srcOrd="0" destOrd="0" presId="urn:microsoft.com/office/officeart/2016/7/layout/BasicProcessNew"/>
    <dgm:cxn modelId="{3C76A805-DF81-427B-8414-F690DB199B95}" srcId="{166C1035-084B-4DD0-9976-BA0B2520C379}" destId="{658C03E8-6474-4A5E-A6F6-7E858F099200}" srcOrd="2" destOrd="0" parTransId="{B3A3523F-718D-46AC-85EC-7B86E56CE523}" sibTransId="{5B9DFABA-5D97-417F-B38B-C92F29454992}"/>
    <dgm:cxn modelId="{67CAF01A-F3FB-4036-8A7A-F8679C2321B4}" type="presOf" srcId="{658C03E8-6474-4A5E-A6F6-7E858F099200}" destId="{EF9804EB-4DF1-4F76-998B-CE07620F860F}" srcOrd="0" destOrd="0" presId="urn:microsoft.com/office/officeart/2016/7/layout/BasicProcessNew"/>
    <dgm:cxn modelId="{8271701E-B76F-4BA5-B8F4-DA6D47BDB51A}" srcId="{166C1035-084B-4DD0-9976-BA0B2520C379}" destId="{63D84777-E353-47ED-AE83-7FD595C9470E}" srcOrd="0" destOrd="0" parTransId="{8991739E-9574-4036-8967-A42F21EC2BD6}" sibTransId="{800C1BA6-4ADF-40D1-A031-D447EA588214}"/>
    <dgm:cxn modelId="{D43F3C3C-8FF0-4406-BDFE-D4703AE58252}" type="presOf" srcId="{5A12C796-A52F-4126-965C-F31D1DF40FBD}" destId="{B52863C7-48D3-4DDA-AA31-ADC33B4D2AFC}" srcOrd="0" destOrd="0" presId="urn:microsoft.com/office/officeart/2016/7/layout/BasicProcessNew"/>
    <dgm:cxn modelId="{7E01063E-2684-4937-8DF1-5912B623E5A6}" type="presOf" srcId="{9C6E7D67-55BC-43FB-B59D-88495AC7E83F}" destId="{4D71A7A4-A79A-4ADA-A5CD-275C958D10B0}" srcOrd="0" destOrd="0" presId="urn:microsoft.com/office/officeart/2016/7/layout/BasicProcessNew"/>
    <dgm:cxn modelId="{8385626E-4140-4CB9-B1C6-33186DEC4D22}" srcId="{166C1035-084B-4DD0-9976-BA0B2520C379}" destId="{F979CACA-9C71-4C54-8E6A-26CBCB1C1D19}" srcOrd="3" destOrd="0" parTransId="{69CC7CA4-2594-464F-8A2F-0C10883D5D4D}" sibTransId="{9C6E7D67-55BC-43FB-B59D-88495AC7E83F}"/>
    <dgm:cxn modelId="{0C807150-7BF0-457E-B3D5-DC129A383E8E}" type="presOf" srcId="{800C1BA6-4ADF-40D1-A031-D447EA588214}" destId="{826A688F-C99D-4866-830A-C8E0319B2FE2}" srcOrd="0" destOrd="0" presId="urn:microsoft.com/office/officeart/2016/7/layout/BasicProcessNew"/>
    <dgm:cxn modelId="{DAA51072-F4C5-4BDE-B6AF-1D5E9CACD9AA}" type="presOf" srcId="{2441133F-DD65-4305-BFB5-52B36A0C64ED}" destId="{175172E5-A8E2-4C93-900C-71AD19AD2FE8}" srcOrd="0" destOrd="0" presId="urn:microsoft.com/office/officeart/2016/7/layout/BasicProcessNew"/>
    <dgm:cxn modelId="{E648E799-5CAB-4B4D-9154-8D905540DB3C}" type="presOf" srcId="{F979CACA-9C71-4C54-8E6A-26CBCB1C1D19}" destId="{7BB60B8C-F939-4B13-AE71-DFE6E7108C5A}" srcOrd="0" destOrd="0" presId="urn:microsoft.com/office/officeart/2016/7/layout/BasicProcessNew"/>
    <dgm:cxn modelId="{F22567B7-0C75-41AD-90CF-75F239499E91}" type="presOf" srcId="{63D84777-E353-47ED-AE83-7FD595C9470E}" destId="{97B327BE-B566-4B2A-98EB-D500E8067569}" srcOrd="0" destOrd="0" presId="urn:microsoft.com/office/officeart/2016/7/layout/BasicProcessNew"/>
    <dgm:cxn modelId="{5926BBBE-F901-40B6-81B6-1DA247743A5D}" srcId="{166C1035-084B-4DD0-9976-BA0B2520C379}" destId="{5BF43006-10A2-40FA-A4F6-D28FF5311D44}" srcOrd="1" destOrd="0" parTransId="{7B39ABFF-6F31-4989-A771-C88FFDC2CF97}" sibTransId="{2441133F-DD65-4305-BFB5-52B36A0C64ED}"/>
    <dgm:cxn modelId="{BEEFD0CA-148F-4074-81FB-7EC7D9C53301}" type="presOf" srcId="{5BF43006-10A2-40FA-A4F6-D28FF5311D44}" destId="{2CBCAF09-D024-4FB2-B34A-75C3E820B8BC}" srcOrd="0" destOrd="0" presId="urn:microsoft.com/office/officeart/2016/7/layout/BasicProcessNew"/>
    <dgm:cxn modelId="{209173EF-AC1E-4DA0-ABB7-18E7F3E5B5CF}" type="presOf" srcId="{166C1035-084B-4DD0-9976-BA0B2520C379}" destId="{CC83700B-F4A5-492E-BE85-5012BE4F0A94}" srcOrd="0" destOrd="0" presId="urn:microsoft.com/office/officeart/2016/7/layout/BasicProcessNew"/>
    <dgm:cxn modelId="{31561DF0-FD06-40DA-BCB2-9AB94EAC2787}" srcId="{166C1035-084B-4DD0-9976-BA0B2520C379}" destId="{5A12C796-A52F-4126-965C-F31D1DF40FBD}" srcOrd="4" destOrd="0" parTransId="{ED6EAEA0-87DA-4040-AA52-B2B193914889}" sibTransId="{A1FEAD28-AD49-4D08-831B-4F72CEC7E595}"/>
    <dgm:cxn modelId="{C44DE6CC-593B-4F03-B5B4-F2BE24D3B62D}" type="presParOf" srcId="{CC83700B-F4A5-492E-BE85-5012BE4F0A94}" destId="{97B327BE-B566-4B2A-98EB-D500E8067569}" srcOrd="0" destOrd="0" presId="urn:microsoft.com/office/officeart/2016/7/layout/BasicProcessNew"/>
    <dgm:cxn modelId="{6CDC659C-DE47-4404-B971-B9645F1F972C}" type="presParOf" srcId="{CC83700B-F4A5-492E-BE85-5012BE4F0A94}" destId="{D8A16F0E-5DF8-4B15-A2FE-4878CF114C28}" srcOrd="1" destOrd="0" presId="urn:microsoft.com/office/officeart/2016/7/layout/BasicProcessNew"/>
    <dgm:cxn modelId="{81A43CCC-9CE9-4616-B43F-9F5DD7C428DF}" type="presParOf" srcId="{CC83700B-F4A5-492E-BE85-5012BE4F0A94}" destId="{826A688F-C99D-4866-830A-C8E0319B2FE2}" srcOrd="2" destOrd="0" presId="urn:microsoft.com/office/officeart/2016/7/layout/BasicProcessNew"/>
    <dgm:cxn modelId="{932FEDC2-5AA8-4234-9B55-DE26B42AE3B0}" type="presParOf" srcId="{CC83700B-F4A5-492E-BE85-5012BE4F0A94}" destId="{3F032983-7368-43DA-B1FA-7B5E6D87E0AA}" srcOrd="3" destOrd="0" presId="urn:microsoft.com/office/officeart/2016/7/layout/BasicProcessNew"/>
    <dgm:cxn modelId="{7DB74C94-CBF8-4BAC-998B-BC126F38B00F}" type="presParOf" srcId="{CC83700B-F4A5-492E-BE85-5012BE4F0A94}" destId="{2CBCAF09-D024-4FB2-B34A-75C3E820B8BC}" srcOrd="4" destOrd="0" presId="urn:microsoft.com/office/officeart/2016/7/layout/BasicProcessNew"/>
    <dgm:cxn modelId="{E1A67877-001E-4A17-B461-4A0CC9EBF9F1}" type="presParOf" srcId="{CC83700B-F4A5-492E-BE85-5012BE4F0A94}" destId="{2B07275C-0E46-4F21-84FA-B68ACB3F3043}" srcOrd="5" destOrd="0" presId="urn:microsoft.com/office/officeart/2016/7/layout/BasicProcessNew"/>
    <dgm:cxn modelId="{107F3B4F-4E01-4037-96A4-75B66E89C4E4}" type="presParOf" srcId="{CC83700B-F4A5-492E-BE85-5012BE4F0A94}" destId="{175172E5-A8E2-4C93-900C-71AD19AD2FE8}" srcOrd="6" destOrd="0" presId="urn:microsoft.com/office/officeart/2016/7/layout/BasicProcessNew"/>
    <dgm:cxn modelId="{512149C8-A96E-4A8F-B42D-BC24835C5017}" type="presParOf" srcId="{CC83700B-F4A5-492E-BE85-5012BE4F0A94}" destId="{8C099528-F71E-400A-A144-DD48B7B65CC7}" srcOrd="7" destOrd="0" presId="urn:microsoft.com/office/officeart/2016/7/layout/BasicProcessNew"/>
    <dgm:cxn modelId="{86AC8D1A-210C-448F-90D5-1B2CBEF0AA47}" type="presParOf" srcId="{CC83700B-F4A5-492E-BE85-5012BE4F0A94}" destId="{EF9804EB-4DF1-4F76-998B-CE07620F860F}" srcOrd="8" destOrd="0" presId="urn:microsoft.com/office/officeart/2016/7/layout/BasicProcessNew"/>
    <dgm:cxn modelId="{A9A1FFE3-CCF2-42FC-BCDE-76B817E60F6E}" type="presParOf" srcId="{CC83700B-F4A5-492E-BE85-5012BE4F0A94}" destId="{28C1C6BD-6CD5-485F-BAAF-F076DFD51A64}" srcOrd="9" destOrd="0" presId="urn:microsoft.com/office/officeart/2016/7/layout/BasicProcessNew"/>
    <dgm:cxn modelId="{88D3AC59-6D5A-439A-AB6A-9273C3D1DE52}" type="presParOf" srcId="{CC83700B-F4A5-492E-BE85-5012BE4F0A94}" destId="{C46659D6-0D88-4690-BB5F-71E4C5F232EB}" srcOrd="10" destOrd="0" presId="urn:microsoft.com/office/officeart/2016/7/layout/BasicProcessNew"/>
    <dgm:cxn modelId="{45E74B83-864C-4459-8CCB-6B42FE0C5F19}" type="presParOf" srcId="{CC83700B-F4A5-492E-BE85-5012BE4F0A94}" destId="{5289DE1C-6C8D-4E6E-BF0D-9775A8F45227}" srcOrd="11" destOrd="0" presId="urn:microsoft.com/office/officeart/2016/7/layout/BasicProcessNew"/>
    <dgm:cxn modelId="{D80C3873-87DD-41F6-904E-39C30DAE8000}" type="presParOf" srcId="{CC83700B-F4A5-492E-BE85-5012BE4F0A94}" destId="{7BB60B8C-F939-4B13-AE71-DFE6E7108C5A}" srcOrd="12" destOrd="0" presId="urn:microsoft.com/office/officeart/2016/7/layout/BasicProcessNew"/>
    <dgm:cxn modelId="{993A4E53-3055-458D-A598-33534BC833ED}" type="presParOf" srcId="{CC83700B-F4A5-492E-BE85-5012BE4F0A94}" destId="{0E5DB8D6-5822-44CE-AF14-3DF34C9A25B5}" srcOrd="13" destOrd="0" presId="urn:microsoft.com/office/officeart/2016/7/layout/BasicProcessNew"/>
    <dgm:cxn modelId="{1747B64D-AA04-46CC-9B99-D6EA14A9D9BC}" type="presParOf" srcId="{CC83700B-F4A5-492E-BE85-5012BE4F0A94}" destId="{4D71A7A4-A79A-4ADA-A5CD-275C958D10B0}" srcOrd="14" destOrd="0" presId="urn:microsoft.com/office/officeart/2016/7/layout/BasicProcessNew"/>
    <dgm:cxn modelId="{D0AD633C-BB67-4573-B991-B850D20332AB}" type="presParOf" srcId="{CC83700B-F4A5-492E-BE85-5012BE4F0A94}" destId="{84B2FA08-E8A0-41FF-A887-800D766D0D02}" srcOrd="15" destOrd="0" presId="urn:microsoft.com/office/officeart/2016/7/layout/BasicProcessNew"/>
    <dgm:cxn modelId="{522A27EC-514E-4990-BEB0-BDC12AC8521F}" type="presParOf" srcId="{CC83700B-F4A5-492E-BE85-5012BE4F0A94}" destId="{B52863C7-48D3-4DDA-AA31-ADC33B4D2AFC}" srcOrd="16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327BE-B566-4B2A-98EB-D500E8067569}">
      <dsp:nvSpPr>
        <dsp:cNvPr id="0" name=""/>
        <dsp:cNvSpPr/>
      </dsp:nvSpPr>
      <dsp:spPr>
        <a:xfrm>
          <a:off x="10791" y="2191993"/>
          <a:ext cx="2882545" cy="32348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>
              <a:latin typeface="Manrope"/>
            </a:rPr>
            <a:t>Сбор данных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Manrope"/>
            </a:rPr>
            <a:t>Система постоянно получает информацию</a:t>
          </a:r>
          <a:endParaRPr lang="en-US" sz="2800" kern="1200" dirty="0">
            <a:latin typeface="Manrope"/>
          </a:endParaRPr>
        </a:p>
      </dsp:txBody>
      <dsp:txXfrm>
        <a:off x="10791" y="2191993"/>
        <a:ext cx="2882545" cy="3234893"/>
      </dsp:txXfrm>
    </dsp:sp>
    <dsp:sp modelId="{826A688F-C99D-4866-830A-C8E0319B2FE2}">
      <dsp:nvSpPr>
        <dsp:cNvPr id="0" name=""/>
        <dsp:cNvSpPr/>
      </dsp:nvSpPr>
      <dsp:spPr>
        <a:xfrm>
          <a:off x="2921825" y="3687940"/>
          <a:ext cx="432381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CAF09-D024-4FB2-B34A-75C3E820B8BC}">
      <dsp:nvSpPr>
        <dsp:cNvPr id="0" name=""/>
        <dsp:cNvSpPr/>
      </dsp:nvSpPr>
      <dsp:spPr>
        <a:xfrm>
          <a:off x="3382695" y="2191993"/>
          <a:ext cx="2882545" cy="3234893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>
              <a:latin typeface="Manrope"/>
            </a:rPr>
            <a:t>Анализ и расчет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Manrope"/>
            </a:rPr>
            <a:t>Модель машинного обучения обрабатывает данные</a:t>
          </a:r>
          <a:endParaRPr lang="en-US" sz="2800" kern="1200" dirty="0">
            <a:latin typeface="Manrope"/>
          </a:endParaRPr>
        </a:p>
      </dsp:txBody>
      <dsp:txXfrm>
        <a:off x="3382695" y="2191993"/>
        <a:ext cx="2882545" cy="3234893"/>
      </dsp:txXfrm>
    </dsp:sp>
    <dsp:sp modelId="{175172E5-A8E2-4C93-900C-71AD19AD2FE8}">
      <dsp:nvSpPr>
        <dsp:cNvPr id="0" name=""/>
        <dsp:cNvSpPr/>
      </dsp:nvSpPr>
      <dsp:spPr>
        <a:xfrm>
          <a:off x="6293728" y="3687940"/>
          <a:ext cx="432381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804EB-4DF1-4F76-998B-CE07620F860F}">
      <dsp:nvSpPr>
        <dsp:cNvPr id="0" name=""/>
        <dsp:cNvSpPr/>
      </dsp:nvSpPr>
      <dsp:spPr>
        <a:xfrm>
          <a:off x="6754598" y="2191993"/>
          <a:ext cx="2882545" cy="323489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>
              <a:latin typeface="Manrope"/>
            </a:rPr>
            <a:t>Генерация рекомендации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Manrope"/>
            </a:rPr>
            <a:t>Система предлагает водителю 1-3 варианта цен </a:t>
          </a:r>
          <a:endParaRPr lang="en-US" sz="2800" kern="1200" dirty="0">
            <a:latin typeface="Manrope"/>
          </a:endParaRPr>
        </a:p>
      </dsp:txBody>
      <dsp:txXfrm>
        <a:off x="6754598" y="2191993"/>
        <a:ext cx="2882545" cy="3234893"/>
      </dsp:txXfrm>
    </dsp:sp>
    <dsp:sp modelId="{C46659D6-0D88-4690-BB5F-71E4C5F232EB}">
      <dsp:nvSpPr>
        <dsp:cNvPr id="0" name=""/>
        <dsp:cNvSpPr/>
      </dsp:nvSpPr>
      <dsp:spPr>
        <a:xfrm>
          <a:off x="9665632" y="3687940"/>
          <a:ext cx="432381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60B8C-F939-4B13-AE71-DFE6E7108C5A}">
      <dsp:nvSpPr>
        <dsp:cNvPr id="0" name=""/>
        <dsp:cNvSpPr/>
      </dsp:nvSpPr>
      <dsp:spPr>
        <a:xfrm>
          <a:off x="10126502" y="2191993"/>
          <a:ext cx="2882545" cy="3234893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>
              <a:latin typeface="Manrope"/>
            </a:rPr>
            <a:t>Интерфейс водителя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Manrope"/>
            </a:rPr>
            <a:t>Простой экран с кнопками и текущая рекомендованная цена</a:t>
          </a:r>
          <a:endParaRPr lang="en-US" sz="2800" kern="1200" dirty="0">
            <a:latin typeface="Manrope"/>
          </a:endParaRPr>
        </a:p>
      </dsp:txBody>
      <dsp:txXfrm>
        <a:off x="10126502" y="2191993"/>
        <a:ext cx="2882545" cy="3234893"/>
      </dsp:txXfrm>
    </dsp:sp>
    <dsp:sp modelId="{4D71A7A4-A79A-4ADA-A5CD-275C958D10B0}">
      <dsp:nvSpPr>
        <dsp:cNvPr id="0" name=""/>
        <dsp:cNvSpPr/>
      </dsp:nvSpPr>
      <dsp:spPr>
        <a:xfrm>
          <a:off x="13037535" y="3687940"/>
          <a:ext cx="432381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863C7-48D3-4DDA-AA31-ADC33B4D2AFC}">
      <dsp:nvSpPr>
        <dsp:cNvPr id="0" name=""/>
        <dsp:cNvSpPr/>
      </dsp:nvSpPr>
      <dsp:spPr>
        <a:xfrm>
          <a:off x="13498405" y="2191993"/>
          <a:ext cx="2882545" cy="323489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>
              <a:latin typeface="Manrope"/>
            </a:rPr>
            <a:t>Обучение системы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Manrope"/>
            </a:rPr>
            <a:t>Система</a:t>
          </a:r>
          <a:r>
            <a:rPr lang="ru-RU" sz="2800" b="1" kern="1200" dirty="0">
              <a:latin typeface="Manrope"/>
            </a:rPr>
            <a:t> </a:t>
          </a:r>
          <a:r>
            <a:rPr lang="ru-RU" sz="2800" kern="1200" dirty="0">
              <a:latin typeface="Manrope"/>
            </a:rPr>
            <a:t>обучается от полученных новых данных</a:t>
          </a:r>
          <a:endParaRPr lang="en-US" sz="2800" kern="1200" dirty="0">
            <a:latin typeface="Manrope"/>
          </a:endParaRPr>
        </a:p>
      </dsp:txBody>
      <dsp:txXfrm>
        <a:off x="13498405" y="2191993"/>
        <a:ext cx="2882545" cy="3234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9C-01EE-4C75-8B9E-77933CE0EC5A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E4A4C-47B1-4E4D-99EA-6FAE67AF91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35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E4A4C-47B1-4E4D-99EA-6FAE67AF91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54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BD87E-E58A-E564-60C1-D3FB84B9266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4">
            <a:extLst>
              <a:ext uri="{FF2B5EF4-FFF2-40B4-BE49-F238E27FC236}">
                <a16:creationId xmlns:a16="http://schemas.microsoft.com/office/drawing/2014/main" id="{43A485E3-0EC3-1658-FA76-AEA7EE5A8842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20" name="Google Shape;20;p4">
            <a:extLst>
              <a:ext uri="{FF2B5EF4-FFF2-40B4-BE49-F238E27FC236}">
                <a16:creationId xmlns:a16="http://schemas.microsoft.com/office/drawing/2014/main" id="{EAB78CB8-444C-30F8-787D-A3306C2357A8}"/>
              </a:ext>
            </a:extLst>
          </p:cNvPr>
          <p:cNvSpPr txBox="1"/>
          <p:nvPr/>
        </p:nvSpPr>
        <p:spPr bwMode="auto">
          <a:xfrm>
            <a:off x="762000" y="571500"/>
            <a:ext cx="16668900" cy="8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endParaRPr lang="ru" sz="40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40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40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ru" sz="4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Проект «Определение оптимально рекомендованного бида»</a:t>
            </a:r>
          </a:p>
          <a:p>
            <a:pPr lvl="0" algn="ctr">
              <a:lnSpc>
                <a:spcPct val="150000"/>
              </a:lnSpc>
              <a:defRPr/>
            </a:pPr>
            <a:endParaRPr lang="ru" sz="40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40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ru" sz="32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Логово программистов</a:t>
            </a:r>
            <a:endParaRPr sz="32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21" name="Google Shape;21;p4" title="Логотипы-цвет.png">
            <a:extLst>
              <a:ext uri="{FF2B5EF4-FFF2-40B4-BE49-F238E27FC236}">
                <a16:creationId xmlns:a16="http://schemas.microsoft.com/office/drawing/2014/main" id="{E0415A0B-9A13-42A8-AFB5-6702C7AC4E00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05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678ED-6A9A-D805-97FA-6C764C5F21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8">
            <a:extLst>
              <a:ext uri="{FF2B5EF4-FFF2-40B4-BE49-F238E27FC236}">
                <a16:creationId xmlns:a16="http://schemas.microsoft.com/office/drawing/2014/main" id="{D09605B6-A843-3DCA-C1CA-7F9D5424D5FE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51" name="Google Shape;51;p8" title="Логотипы-цвет.png">
            <a:extLst>
              <a:ext uri="{FF2B5EF4-FFF2-40B4-BE49-F238E27FC236}">
                <a16:creationId xmlns:a16="http://schemas.microsoft.com/office/drawing/2014/main" id="{63C13D2A-EC54-A3E3-68CA-6A0FB803630D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F12BC-22B1-36A9-24EC-3B8A3294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30" y="1495200"/>
            <a:ext cx="8204140" cy="6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3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Проблема</a:t>
            </a:r>
          </a:p>
        </p:txBody>
      </p:sp>
      <p:sp>
        <p:nvSpPr>
          <p:cNvPr id="20" name="Google Shape;20;p4"/>
          <p:cNvSpPr txBox="1"/>
          <p:nvPr/>
        </p:nvSpPr>
        <p:spPr bwMode="auto">
          <a:xfrm>
            <a:off x="762000" y="1495200"/>
            <a:ext cx="12146280" cy="708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ru-RU" sz="3600" b="1" dirty="0">
                <a:latin typeface="Manrope"/>
              </a:rPr>
              <a:t>Денежный конфликт между участниками рынка такси:</a:t>
            </a:r>
          </a:p>
          <a:p>
            <a:endParaRPr lang="ru-RU" sz="2800" dirty="0">
              <a:latin typeface="Manro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Manrope"/>
              </a:rPr>
              <a:t>Водитель выбирает между низкой ценой (но маленький заработок) и высокой (но мало заказов).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latin typeface="Manrope"/>
              </a:rPr>
              <a:t>Пассажир выбирает между дешёвой поездкой (но дольше ждать) и дорогой (но высокая цена).</a:t>
            </a:r>
          </a:p>
          <a:p>
            <a:endParaRPr lang="ru-RU" sz="3200" dirty="0">
              <a:latin typeface="Manrope"/>
            </a:endParaRPr>
          </a:p>
          <a:p>
            <a:r>
              <a:rPr lang="ru-RU" sz="3200" b="1" dirty="0">
                <a:latin typeface="Manrope"/>
              </a:rPr>
              <a:t>Суть проблемы:</a:t>
            </a:r>
            <a:r>
              <a:rPr lang="ru-RU" sz="3200" dirty="0">
                <a:latin typeface="Manrope"/>
              </a:rPr>
              <a:t> Оба ищут баланс: водитель — между количеством поездок и доходом с каждой, пассажир — между ценой, временем и комфортом.</a:t>
            </a:r>
          </a:p>
          <a:p>
            <a:endParaRPr lang="ru-RU" sz="3200" dirty="0">
              <a:latin typeface="Manrope"/>
            </a:endParaRPr>
          </a:p>
          <a:p>
            <a:r>
              <a:rPr lang="ru-RU" sz="3200" b="1" dirty="0">
                <a:latin typeface="Manrope"/>
              </a:rPr>
              <a:t>Идеальное решение</a:t>
            </a:r>
            <a:r>
              <a:rPr lang="ru-RU" sz="3200" dirty="0">
                <a:latin typeface="Manrope"/>
              </a:rPr>
              <a:t> — система, которая помогает водителю установить цену, устраивающую и его, и пассажира.</a:t>
            </a:r>
          </a:p>
          <a:p>
            <a:pPr lvl="0" algn="just">
              <a:lnSpc>
                <a:spcPct val="150000"/>
              </a:lnSpc>
              <a:defRPr/>
            </a:pPr>
            <a:endParaRPr lang="ru-RU" sz="2800" dirty="0">
              <a:solidFill>
                <a:schemeClr val="dk1"/>
              </a:solidFill>
              <a:latin typeface="+mn-lt"/>
              <a:ea typeface="Manrope"/>
              <a:cs typeface="Manrope"/>
            </a:endParaRPr>
          </a:p>
        </p:txBody>
      </p:sp>
      <p:pic>
        <p:nvPicPr>
          <p:cNvPr id="21" name="Google Shape;21;p4" title="Логотипы-цвет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5DD3ECD-5A63-D4CD-10D3-FC18D2C2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281" y="3380539"/>
            <a:ext cx="4952999" cy="352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004AF6C-244B-31F9-C576-7AA41E053C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4">
            <a:extLst>
              <a:ext uri="{FF2B5EF4-FFF2-40B4-BE49-F238E27FC236}">
                <a16:creationId xmlns:a16="http://schemas.microsoft.com/office/drawing/2014/main" id="{C77771E6-84B9-D62B-DB50-C445891FD4BB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Сегменты пользователей</a:t>
            </a: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20" name="Google Shape;20;p4">
            <a:extLst>
              <a:ext uri="{FF2B5EF4-FFF2-40B4-BE49-F238E27FC236}">
                <a16:creationId xmlns:a16="http://schemas.microsoft.com/office/drawing/2014/main" id="{136C7622-3E15-705F-C4D8-505C9C0F1C68}"/>
              </a:ext>
            </a:extLst>
          </p:cNvPr>
          <p:cNvSpPr txBox="1"/>
          <p:nvPr/>
        </p:nvSpPr>
        <p:spPr bwMode="auto">
          <a:xfrm>
            <a:off x="762000" y="2358323"/>
            <a:ext cx="6050280" cy="640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ru-RU" sz="3600" b="1" dirty="0">
                <a:latin typeface="Manrope"/>
              </a:rPr>
              <a:t>Водители:</a:t>
            </a:r>
          </a:p>
          <a:p>
            <a:pPr>
              <a:defRPr/>
            </a:pPr>
            <a:r>
              <a:rPr lang="ru-RU" sz="3200" dirty="0">
                <a:latin typeface="Manrope"/>
              </a:rPr>
              <a:t>Это люди, исполняющие услуги транспортной перевозки</a:t>
            </a:r>
          </a:p>
          <a:p>
            <a:pPr lvl="0">
              <a:lnSpc>
                <a:spcPct val="150000"/>
              </a:lnSpc>
              <a:defRPr/>
            </a:pPr>
            <a:r>
              <a:rPr lang="ru-RU" sz="3600" b="1" dirty="0">
                <a:latin typeface="Manrope"/>
              </a:rPr>
              <a:t>Пассажиры:</a:t>
            </a:r>
          </a:p>
          <a:p>
            <a:pPr lvl="0">
              <a:defRPr/>
            </a:pPr>
            <a:r>
              <a:rPr lang="ru-RU" sz="3200" dirty="0">
                <a:latin typeface="Manrope"/>
              </a:rPr>
              <a:t>Это люди, которые используют услуги транспортной перевозки </a:t>
            </a:r>
            <a:endParaRPr lang="ru-RU" sz="3200" b="1" dirty="0">
              <a:latin typeface="Manrope"/>
            </a:endParaRP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3600" b="1" dirty="0">
              <a:latin typeface="Manrope"/>
            </a:endParaRPr>
          </a:p>
          <a:p>
            <a:pPr lvl="0" algn="just">
              <a:lnSpc>
                <a:spcPct val="150000"/>
              </a:lnSpc>
              <a:defRPr/>
            </a:pPr>
            <a:endParaRPr sz="36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21" name="Google Shape;21;p4" title="Логотипы-цвет.png">
            <a:extLst>
              <a:ext uri="{FF2B5EF4-FFF2-40B4-BE49-F238E27FC236}">
                <a16:creationId xmlns:a16="http://schemas.microsoft.com/office/drawing/2014/main" id="{6A132A1E-56E3-2918-C96F-280B789575B5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DD9677-6B15-8133-5AF1-FADEA3C87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805" y="2359614"/>
            <a:ext cx="4876190" cy="4876190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162B41-FD82-8210-3816-35964E9E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42" y="2358323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4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EB985-D174-5BA8-2400-E536E4E86C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7">
            <a:extLst>
              <a:ext uri="{FF2B5EF4-FFF2-40B4-BE49-F238E27FC236}">
                <a16:creationId xmlns:a16="http://schemas.microsoft.com/office/drawing/2014/main" id="{AB5C6CB2-0231-D2DE-5C14-435654CB7ACF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FFFFFF"/>
              </a:buClr>
              <a:buSzPts val="8550"/>
              <a:defRPr/>
            </a:pPr>
            <a:r>
              <a:rPr lang="en-US" sz="4800" b="1" kern="1200" dirty="0">
                <a:solidFill>
                  <a:schemeClr val="tx1"/>
                </a:solidFill>
              </a:rPr>
              <a:t>Решение</a:t>
            </a: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43" name="Google Shape;43;p7">
            <a:extLst>
              <a:ext uri="{FF2B5EF4-FFF2-40B4-BE49-F238E27FC236}">
                <a16:creationId xmlns:a16="http://schemas.microsoft.com/office/drawing/2014/main" id="{360BAA75-D95E-0F14-6880-321A044AA972}"/>
              </a:ext>
            </a:extLst>
          </p:cNvPr>
          <p:cNvSpPr txBox="1"/>
          <p:nvPr/>
        </p:nvSpPr>
        <p:spPr bwMode="auto">
          <a:xfrm>
            <a:off x="762000" y="1714500"/>
            <a:ext cx="7848600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r>
              <a:rPr lang="ru-RU" sz="3600" dirty="0">
                <a:latin typeface="Manrope"/>
              </a:rPr>
              <a:t>Чёткое оценивание возможной наценки за заказ, которую устроит и клиента и водителя.</a:t>
            </a:r>
          </a:p>
          <a:p>
            <a:endParaRPr lang="ru-RU" sz="2800" dirty="0">
              <a:latin typeface="Manrope"/>
            </a:endParaRPr>
          </a:p>
          <a:p>
            <a:r>
              <a:rPr lang="ru-RU" sz="3200" b="1" dirty="0">
                <a:latin typeface="Manrope"/>
              </a:rPr>
              <a:t>Выгода для всех:</a:t>
            </a:r>
          </a:p>
          <a:p>
            <a:endParaRPr lang="ru-RU" sz="3200" dirty="0">
              <a:latin typeface="Manro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Manrope"/>
              </a:rPr>
              <a:t>Водитель:</a:t>
            </a:r>
            <a:r>
              <a:rPr lang="ru-RU" sz="3200" dirty="0">
                <a:latin typeface="Manrope"/>
              </a:rPr>
              <a:t> Возможность дополнительного заработка.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latin typeface="Manro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Manrope"/>
              </a:rPr>
              <a:t>Пассажир:</a:t>
            </a:r>
            <a:r>
              <a:rPr lang="ru-RU" sz="3200" dirty="0">
                <a:latin typeface="Manrope"/>
              </a:rPr>
              <a:t> Прозрачная цена.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latin typeface="Manro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latin typeface="Manrope"/>
              </a:rPr>
              <a:t>Платформа:</a:t>
            </a:r>
            <a:r>
              <a:rPr lang="ru-RU" sz="3200" dirty="0">
                <a:latin typeface="Manrope"/>
              </a:rPr>
              <a:t> Больше завершённых сделок.</a:t>
            </a:r>
          </a:p>
          <a:p>
            <a:endParaRPr lang="ru-RU" sz="2800" dirty="0">
              <a:latin typeface="Manrope"/>
            </a:endParaRPr>
          </a:p>
        </p:txBody>
      </p:sp>
      <p:pic>
        <p:nvPicPr>
          <p:cNvPr id="44" name="Google Shape;44;p7" title="Логотипы-цвет.png">
            <a:extLst>
              <a:ext uri="{FF2B5EF4-FFF2-40B4-BE49-F238E27FC236}">
                <a16:creationId xmlns:a16="http://schemas.microsoft.com/office/drawing/2014/main" id="{B4D4D5A1-FDC8-7D97-CBC1-1D823FCC1EDE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Изображение выглядит как текст, карта, Мобильный телефон, снимок экрана">
            <a:extLst>
              <a:ext uri="{FF2B5EF4-FFF2-40B4-BE49-F238E27FC236}">
                <a16:creationId xmlns:a16="http://schemas.microsoft.com/office/drawing/2014/main" id="{0AA2FC19-D2A6-57C1-4F35-1E1ED1D4C1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88" r="9263"/>
          <a:stretch>
            <a:fillRect/>
          </a:stretch>
        </p:blipFill>
        <p:spPr>
          <a:xfrm>
            <a:off x="8610600" y="1520190"/>
            <a:ext cx="8564881" cy="74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834DDC1-21AF-A23E-0142-DC528C575AA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4">
            <a:extLst>
              <a:ext uri="{FF2B5EF4-FFF2-40B4-BE49-F238E27FC236}">
                <a16:creationId xmlns:a16="http://schemas.microsoft.com/office/drawing/2014/main" id="{C5A16D5E-9539-6830-9A5F-B7598591831C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FFFFFF"/>
              </a:buClr>
              <a:buSzPts val="8550"/>
              <a:defRPr/>
            </a:pPr>
            <a:r>
              <a:rPr lang="ru-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Альтернативные решения</a:t>
            </a: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20" name="Google Shape;20;p4">
            <a:extLst>
              <a:ext uri="{FF2B5EF4-FFF2-40B4-BE49-F238E27FC236}">
                <a16:creationId xmlns:a16="http://schemas.microsoft.com/office/drawing/2014/main" id="{90313432-CA2A-E6F2-3575-6496EA7AE89A}"/>
              </a:ext>
            </a:extLst>
          </p:cNvPr>
          <p:cNvSpPr txBox="1"/>
          <p:nvPr/>
        </p:nvSpPr>
        <p:spPr bwMode="auto">
          <a:xfrm>
            <a:off x="3696644" y="1996440"/>
            <a:ext cx="14265900" cy="208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b="1" dirty="0" err="1">
                <a:latin typeface="Manrope"/>
              </a:rPr>
              <a:t>Uber</a:t>
            </a:r>
            <a:r>
              <a:rPr lang="ru-RU" sz="3800" dirty="0">
                <a:latin typeface="Manrope"/>
              </a:rPr>
              <a:t> тестирует функцию «Назначь свою цену», позволяя водителям повышать тариф для компенсации низкого спроса или неудобных маршрутов.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latin typeface="Manrope"/>
            </a:endParaRPr>
          </a:p>
          <a:p>
            <a:pPr lvl="0" algn="just">
              <a:lnSpc>
                <a:spcPct val="150000"/>
              </a:lnSpc>
              <a:defRPr/>
            </a:pPr>
            <a:endParaRPr sz="2800" dirty="0">
              <a:solidFill>
                <a:schemeClr val="dk1"/>
              </a:solidFill>
              <a:latin typeface="+mn-lt"/>
              <a:ea typeface="Manrope"/>
              <a:cs typeface="Manrope"/>
            </a:endParaRPr>
          </a:p>
        </p:txBody>
      </p:sp>
      <p:pic>
        <p:nvPicPr>
          <p:cNvPr id="21" name="Google Shape;21;p4" title="Логотипы-цвет.png">
            <a:extLst>
              <a:ext uri="{FF2B5EF4-FFF2-40B4-BE49-F238E27FC236}">
                <a16:creationId xmlns:a16="http://schemas.microsoft.com/office/drawing/2014/main" id="{2ED6CCC0-8FF5-601B-8504-700DC89A0D1C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2232A580-D5CA-614C-2327-79818B5C9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t="15541" r="31645" b="15605"/>
          <a:stretch>
            <a:fillRect/>
          </a:stretch>
        </p:blipFill>
        <p:spPr bwMode="auto">
          <a:xfrm>
            <a:off x="762000" y="1635945"/>
            <a:ext cx="2446020" cy="2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641F9F4C-2C5E-6710-9FA6-9C02352E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43500"/>
            <a:ext cx="2446021" cy="2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150B1-0218-13F1-49D9-872250CCDB82}"/>
              </a:ext>
            </a:extLst>
          </p:cNvPr>
          <p:cNvSpPr txBox="1"/>
          <p:nvPr/>
        </p:nvSpPr>
        <p:spPr>
          <a:xfrm>
            <a:off x="3696644" y="5442810"/>
            <a:ext cx="134940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b="1" dirty="0">
                <a:latin typeface="Manrope"/>
              </a:rPr>
              <a:t>Аналитические приложения</a:t>
            </a:r>
            <a:r>
              <a:rPr lang="ru-RU" sz="3800" dirty="0">
                <a:latin typeface="Manrope"/>
              </a:rPr>
              <a:t> (например, «Такси-Аналитика») показывают статистику и дают рекомендации по оптимальному ценообразованию на основе данных о времени, районе и спросе.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888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69AF58C-1F54-FD4F-1DF3-9B22EFB44E0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4">
            <a:extLst>
              <a:ext uri="{FF2B5EF4-FFF2-40B4-BE49-F238E27FC236}">
                <a16:creationId xmlns:a16="http://schemas.microsoft.com/office/drawing/2014/main" id="{2137E4C7-2388-A98D-F1FF-8C8698E90662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FFFFFF"/>
              </a:buClr>
              <a:buSzPts val="8550"/>
              <a:defRPr/>
            </a:pPr>
            <a:r>
              <a:rPr lang="ru-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Схема работы прототипа</a:t>
            </a:r>
            <a:endParaRPr lang="ru-RU"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20" name="Google Shape;20;p4">
            <a:extLst>
              <a:ext uri="{FF2B5EF4-FFF2-40B4-BE49-F238E27FC236}">
                <a16:creationId xmlns:a16="http://schemas.microsoft.com/office/drawing/2014/main" id="{172F6E24-1BEA-7CE9-9791-1AA104E1D60C}"/>
              </a:ext>
            </a:extLst>
          </p:cNvPr>
          <p:cNvSpPr txBox="1"/>
          <p:nvPr/>
        </p:nvSpPr>
        <p:spPr bwMode="auto">
          <a:xfrm>
            <a:off x="-1432560" y="1033350"/>
            <a:ext cx="17200544" cy="761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lvl="0" algn="just">
              <a:defRPr/>
            </a:pPr>
            <a:endParaRPr lang="ru-RU" sz="3200" dirty="0">
              <a:latin typeface="Manro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latin typeface="Manrope"/>
            </a:endParaRPr>
          </a:p>
          <a:p>
            <a:pPr lvl="0" algn="just">
              <a:lnSpc>
                <a:spcPct val="150000"/>
              </a:lnSpc>
              <a:defRPr/>
            </a:pPr>
            <a:endParaRPr sz="2800" dirty="0">
              <a:solidFill>
                <a:schemeClr val="dk1"/>
              </a:solidFill>
              <a:latin typeface="+mn-lt"/>
              <a:ea typeface="Manrope"/>
              <a:cs typeface="Manrope"/>
            </a:endParaRPr>
          </a:p>
        </p:txBody>
      </p:sp>
      <p:pic>
        <p:nvPicPr>
          <p:cNvPr id="21" name="Google Shape;21;p4" title="Логотипы-цвет.png">
            <a:extLst>
              <a:ext uri="{FF2B5EF4-FFF2-40B4-BE49-F238E27FC236}">
                <a16:creationId xmlns:a16="http://schemas.microsoft.com/office/drawing/2014/main" id="{B4E6FA8F-97BB-A76B-1997-2FBFACAF9F9F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0;p4">
            <a:extLst>
              <a:ext uri="{FF2B5EF4-FFF2-40B4-BE49-F238E27FC236}">
                <a16:creationId xmlns:a16="http://schemas.microsoft.com/office/drawing/2014/main" id="{460AEC71-8D50-3C9A-0E9D-CAB934047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228541"/>
              </p:ext>
            </p:extLst>
          </p:nvPr>
        </p:nvGraphicFramePr>
        <p:xfrm>
          <a:off x="762000" y="1264275"/>
          <a:ext cx="16391743" cy="761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57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Стек-технологий</a:t>
            </a:r>
            <a:endParaRPr lang="ru-RU"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43" name="Google Shape;43;p7"/>
          <p:cNvSpPr txBox="1"/>
          <p:nvPr/>
        </p:nvSpPr>
        <p:spPr bwMode="auto">
          <a:xfrm>
            <a:off x="762000" y="1714500"/>
            <a:ext cx="7315200" cy="541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Машинная модель:</a:t>
            </a:r>
            <a:r>
              <a:rPr lang="en-US" sz="3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3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Python;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Мобильное приложение: </a:t>
            </a:r>
            <a:r>
              <a:rPr lang="en-US" sz="3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Kotlin, Jetpack compose;</a:t>
            </a:r>
            <a:r>
              <a:rPr lang="ru-RU" sz="3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Прочее:</a:t>
            </a:r>
            <a:r>
              <a:rPr lang="en-US" sz="3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en-US" sz="3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Git, Figma.</a:t>
            </a:r>
          </a:p>
        </p:txBody>
      </p:sp>
      <p:pic>
        <p:nvPicPr>
          <p:cNvPr id="44" name="Google Shape;44;p7" title="Логотипы-цвет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CDDDD52D-451B-46DF-F084-8B951C53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475" y="4423410"/>
            <a:ext cx="23812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FE661723-E52F-415A-3000-741FDC14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147" y="1521284"/>
            <a:ext cx="2997156" cy="24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280F9086-CFE4-D653-33BE-22D65DC8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5" y="6263052"/>
            <a:ext cx="2972405" cy="290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6" descr="Picture background">
            <a:extLst>
              <a:ext uri="{FF2B5EF4-FFF2-40B4-BE49-F238E27FC236}">
                <a16:creationId xmlns:a16="http://schemas.microsoft.com/office/drawing/2014/main" id="{029EF09E-9CB7-AECB-3C69-A69BB6B941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7970520" cy="79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813A3A-B3D1-AD6A-0D10-643D57CED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0534" y="5748199"/>
            <a:ext cx="2788921" cy="3003453"/>
          </a:xfrm>
          <a:prstGeom prst="rect">
            <a:avLst/>
          </a:prstGeom>
        </p:spPr>
      </p:pic>
      <p:pic>
        <p:nvPicPr>
          <p:cNvPr id="3104" name="Picture 32" descr="Picture background">
            <a:extLst>
              <a:ext uri="{FF2B5EF4-FFF2-40B4-BE49-F238E27FC236}">
                <a16:creationId xmlns:a16="http://schemas.microsoft.com/office/drawing/2014/main" id="{F6C18A3F-C917-D3AF-B4D3-4E8EC164B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8" t="22788" r="29371" b="21239"/>
          <a:stretch>
            <a:fillRect/>
          </a:stretch>
        </p:blipFill>
        <p:spPr bwMode="auto">
          <a:xfrm>
            <a:off x="13016250" y="1701964"/>
            <a:ext cx="2788921" cy="39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290A3-884B-4A10-A746-88947167A5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8">
            <a:extLst>
              <a:ext uri="{FF2B5EF4-FFF2-40B4-BE49-F238E27FC236}">
                <a16:creationId xmlns:a16="http://schemas.microsoft.com/office/drawing/2014/main" id="{6583B750-7C3C-805B-1EA7-1FFAA6EAC7E3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Команда и участники</a:t>
            </a: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50" name="Google Shape;50;p8">
            <a:extLst>
              <a:ext uri="{FF2B5EF4-FFF2-40B4-BE49-F238E27FC236}">
                <a16:creationId xmlns:a16="http://schemas.microsoft.com/office/drawing/2014/main" id="{9D27B1E8-0315-C201-544A-B4B31E892DAC}"/>
              </a:ext>
            </a:extLst>
          </p:cNvPr>
          <p:cNvSpPr txBox="1"/>
          <p:nvPr/>
        </p:nvSpPr>
        <p:spPr bwMode="auto">
          <a:xfrm>
            <a:off x="809550" y="1684404"/>
            <a:ext cx="16668900" cy="7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numCol="2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Сергей Афиногенов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Менеджер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@linveq</a:t>
            </a:r>
            <a:endParaRPr lang="ru-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-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Душа команды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Матвей Зайцев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Дизайнер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@Ded_domsosed</a:t>
            </a:r>
            <a:endParaRPr lang="ru-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-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Создатель прекрасного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ru-RU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51" name="Google Shape;51;p8" title="Логотипы-цвет.png">
            <a:extLst>
              <a:ext uri="{FF2B5EF4-FFF2-40B4-BE49-F238E27FC236}">
                <a16:creationId xmlns:a16="http://schemas.microsoft.com/office/drawing/2014/main" id="{E803D01F-B9A1-3967-FC7A-32EAE9B79043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D6FA82-4052-2295-F9B2-A031E56F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07" r="28205"/>
          <a:stretch>
            <a:fillRect/>
          </a:stretch>
        </p:blipFill>
        <p:spPr>
          <a:xfrm>
            <a:off x="3523129" y="3373531"/>
            <a:ext cx="3039035" cy="3539937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13536C-7D90-C514-C041-EDD33BC1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9551" y="3373530"/>
            <a:ext cx="2654954" cy="35399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140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FC3C3-FF62-E663-D5D1-156B5BFBD31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8">
            <a:extLst>
              <a:ext uri="{FF2B5EF4-FFF2-40B4-BE49-F238E27FC236}">
                <a16:creationId xmlns:a16="http://schemas.microsoft.com/office/drawing/2014/main" id="{F57A641A-1799-892D-632D-B9635A918E65}"/>
              </a:ext>
            </a:extLst>
          </p:cNvPr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Команда и участники</a:t>
            </a:r>
            <a:endParaRPr sz="46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50" name="Google Shape;50;p8">
            <a:extLst>
              <a:ext uri="{FF2B5EF4-FFF2-40B4-BE49-F238E27FC236}">
                <a16:creationId xmlns:a16="http://schemas.microsoft.com/office/drawing/2014/main" id="{39016C7F-9CD8-0C22-0FC6-57E27AC3DD25}"/>
              </a:ext>
            </a:extLst>
          </p:cNvPr>
          <p:cNvSpPr txBox="1"/>
          <p:nvPr/>
        </p:nvSpPr>
        <p:spPr bwMode="auto">
          <a:xfrm>
            <a:off x="762000" y="1714499"/>
            <a:ext cx="17015012" cy="736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numCol="3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Анна Туйкова</a:t>
            </a: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Backend-</a:t>
            </a:r>
            <a:r>
              <a:rPr lang="ru-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разработчик</a:t>
            </a: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endParaRPr lang="ru" sz="2800" i="1" u="sng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br>
              <a:rPr lang="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endParaRPr lang="en-US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@k_kerra</a:t>
            </a:r>
            <a:endParaRPr lang="ru-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-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Призер регионального конкурса «Профессионалы 2025».</a:t>
            </a: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ru-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Никита Матигоров</a:t>
            </a:r>
            <a:br>
              <a:rPr lang="ru-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Backend-</a:t>
            </a:r>
            <a:r>
              <a:rPr lang="ru-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разработчик</a:t>
            </a:r>
            <a:br>
              <a:rPr lang="ru-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endParaRPr lang="en-US" sz="2800" i="1" u="sng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en-US" sz="2800" i="1" u="sng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endParaRPr lang="en-US" sz="2800" i="1" u="sng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br>
              <a:rPr lang="ru-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br>
              <a:rPr lang="ru-RU" sz="2800" i="1" u="sng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endParaRPr lang="en-US" sz="2800" i="1" u="sng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@LuckyMatigorov</a:t>
            </a:r>
            <a:endParaRPr lang="ru-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  <a:defRPr/>
            </a:pPr>
            <a:r>
              <a:rPr lang="en-US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Full-stack </a:t>
            </a:r>
            <a:r>
              <a:rPr lang="ru-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разработчик</a:t>
            </a:r>
            <a:endParaRPr lang="en-US" sz="28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just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Андрей Горелкин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ML-</a:t>
            </a:r>
            <a:r>
              <a:rPr lang="ru-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</a:t>
            </a:r>
            <a:r>
              <a:rPr lang="ru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азработчик </a:t>
            </a:r>
          </a:p>
          <a:p>
            <a:pPr lvl="0" algn="ctr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endParaRPr lang="en-US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sz="28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@moiceo</a:t>
            </a:r>
            <a:endParaRPr lang="ru"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ru" sz="28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Разработчик моделей нейросетей</a:t>
            </a:r>
            <a:endParaRPr sz="2800" b="1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51" name="Google Shape;51;p8" title="Логотипы-цвет.png">
            <a:extLst>
              <a:ext uri="{FF2B5EF4-FFF2-40B4-BE49-F238E27FC236}">
                <a16:creationId xmlns:a16="http://schemas.microsoft.com/office/drawing/2014/main" id="{7DA3A829-B4E5-6DAA-AFA5-4C1607338F38}"/>
              </a:ext>
            </a:extLst>
          </p:cNvPr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5621000" y="571500"/>
            <a:ext cx="1905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9AF59E-227E-BDFF-48E0-2DC3F9EF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808" y="3414431"/>
            <a:ext cx="2593604" cy="3458138"/>
          </a:xfrm>
          <a:prstGeom prst="ellipse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535CB3-189A-EDEB-2737-EBDF091D9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5304" y="3414431"/>
            <a:ext cx="2593604" cy="3458138"/>
          </a:xfrm>
          <a:prstGeom prst="ellipse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F2E3F5-B481-074E-3023-DAD23B9A1B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212" r="11278"/>
          <a:stretch>
            <a:fillRect/>
          </a:stretch>
        </p:blipFill>
        <p:spPr>
          <a:xfrm>
            <a:off x="7892380" y="3295652"/>
            <a:ext cx="2593604" cy="35769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398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329</Words>
  <Application>Microsoft Office PowerPoint</Application>
  <PresentationFormat>Произвольный</PresentationFormat>
  <Paragraphs>96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Manrope</vt:lpstr>
      <vt:lpstr>Calibri</vt:lpstr>
      <vt:lpstr>Inter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Lucky</dc:creator>
  <cp:lastModifiedBy>Анна Туйкова</cp:lastModifiedBy>
  <cp:revision>8</cp:revision>
  <dcterms:modified xsi:type="dcterms:W3CDTF">2025-10-19T01:29:17Z</dcterms:modified>
</cp:coreProperties>
</file>